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6" r:id="rId7"/>
    <p:sldId id="265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93" autoAdjust="0"/>
    <p:restoredTop sz="94666" autoAdjust="0"/>
  </p:normalViewPr>
  <p:slideViewPr>
    <p:cSldViewPr>
      <p:cViewPr varScale="1">
        <p:scale>
          <a:sx n="161" d="100"/>
          <a:sy n="161" d="100"/>
        </p:scale>
        <p:origin x="-102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AAA7-00AE-4710-8735-BA1C1C0747CE}" type="datetimeFigureOut">
              <a:rPr lang="en-US" smtClean="0"/>
              <a:pPr/>
              <a:t>5/8/2009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3B31-E41F-443C-83D2-F808E50F4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AAA7-00AE-4710-8735-BA1C1C0747CE}" type="datetimeFigureOut">
              <a:rPr lang="en-US" smtClean="0"/>
              <a:pPr/>
              <a:t>5/8/2009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3B31-E41F-443C-83D2-F808E50F4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AAA7-00AE-4710-8735-BA1C1C0747CE}" type="datetimeFigureOut">
              <a:rPr lang="en-US" smtClean="0"/>
              <a:pPr/>
              <a:t>5/8/2009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3B31-E41F-443C-83D2-F808E50F4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AAA7-00AE-4710-8735-BA1C1C0747CE}" type="datetimeFigureOut">
              <a:rPr lang="en-US" smtClean="0"/>
              <a:pPr/>
              <a:t>5/8/2009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3B31-E41F-443C-83D2-F808E50F4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AAA7-00AE-4710-8735-BA1C1C0747CE}" type="datetimeFigureOut">
              <a:rPr lang="en-US" smtClean="0"/>
              <a:pPr/>
              <a:t>5/8/2009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3B31-E41F-443C-83D2-F808E50F4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AAA7-00AE-4710-8735-BA1C1C0747CE}" type="datetimeFigureOut">
              <a:rPr lang="en-US" smtClean="0"/>
              <a:pPr/>
              <a:t>5/8/2009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3B31-E41F-443C-83D2-F808E50F4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AAA7-00AE-4710-8735-BA1C1C0747CE}" type="datetimeFigureOut">
              <a:rPr lang="en-US" smtClean="0"/>
              <a:pPr/>
              <a:t>5/8/2009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3B31-E41F-443C-83D2-F808E50F4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AAA7-00AE-4710-8735-BA1C1C0747CE}" type="datetimeFigureOut">
              <a:rPr lang="en-US" smtClean="0"/>
              <a:pPr/>
              <a:t>5/8/2009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3B31-E41F-443C-83D2-F808E50F4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AAA7-00AE-4710-8735-BA1C1C0747CE}" type="datetimeFigureOut">
              <a:rPr lang="en-US" smtClean="0"/>
              <a:pPr/>
              <a:t>5/8/2009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3B31-E41F-443C-83D2-F808E50F4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AAA7-00AE-4710-8735-BA1C1C0747CE}" type="datetimeFigureOut">
              <a:rPr lang="en-US" smtClean="0"/>
              <a:pPr/>
              <a:t>5/8/2009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3B31-E41F-443C-83D2-F808E50F4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AAA7-00AE-4710-8735-BA1C1C0747CE}" type="datetimeFigureOut">
              <a:rPr lang="en-US" smtClean="0"/>
              <a:pPr/>
              <a:t>5/8/2009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3B31-E41F-443C-83D2-F808E50F4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BAAA7-00AE-4710-8735-BA1C1C0747CE}" type="datetimeFigureOut">
              <a:rPr lang="en-US" smtClean="0"/>
              <a:pPr/>
              <a:t>5/8/2009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23B31-E41F-443C-83D2-F808E50F4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(Course Name) Bunker Renovation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Course Conditions &amp; Planning Ideas 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4343400"/>
            <a:ext cx="1657350" cy="16264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Course Bunkers –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Complaints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0104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List Top Issues Known by Members/Golfers </a:t>
            </a:r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&amp; describe</a:t>
            </a:r>
            <a:endParaRPr lang="en-US" sz="2800" dirty="0" smtClean="0">
              <a:solidFill>
                <a:schemeClr val="bg1"/>
              </a:solidFill>
              <a:latin typeface="Haettenschweiler" pitchFamily="34" charset="0"/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List Top Issues Known by Members/Golfers &amp; describe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List Top Issues Known by Members/Golfers &amp; describe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List </a:t>
            </a:r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Top Issues Known by Members/Golfers &amp; describe</a:t>
            </a:r>
          </a:p>
          <a:p>
            <a:pPr algn="ctr"/>
            <a:endParaRPr lang="en-US" sz="2800" dirty="0" smtClean="0">
              <a:solidFill>
                <a:schemeClr val="bg1"/>
              </a:solidFill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Course Bunkers –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Maintenance Challenges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0104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List Top Maintenance Challenges &amp;</a:t>
            </a:r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 describe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List Top Maintenance Challenges &amp; </a:t>
            </a:r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describe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List Top Maintenance Challenges &amp; describe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List </a:t>
            </a:r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Top Maintenance Challenges &amp; describe</a:t>
            </a:r>
          </a:p>
          <a:p>
            <a:pPr algn="ctr"/>
            <a:endParaRPr lang="en-US" sz="2800" dirty="0" smtClean="0">
              <a:solidFill>
                <a:schemeClr val="bg1"/>
              </a:solidFill>
              <a:latin typeface="Haettenschweiler" pitchFamily="34" charset="0"/>
            </a:endParaRPr>
          </a:p>
          <a:p>
            <a:pPr algn="ctr"/>
            <a:endParaRPr lang="en-US" sz="2800" dirty="0" smtClean="0">
              <a:solidFill>
                <a:schemeClr val="bg1"/>
              </a:solidFill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Course Bunkers –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Maintenance Costs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0104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Estimate &amp; Summarize Bunker Maintenance Costs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Estimate </a:t>
            </a:r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Bunker </a:t>
            </a:r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Labor Hours/Costs</a:t>
            </a:r>
            <a:endParaRPr lang="en-US" sz="2800" dirty="0" smtClean="0">
              <a:solidFill>
                <a:schemeClr val="bg1"/>
              </a:solidFill>
              <a:latin typeface="Haettenschweiler" pitchFamily="34" charset="0"/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Estimate </a:t>
            </a:r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Sand Replenishment Costs</a:t>
            </a:r>
          </a:p>
          <a:p>
            <a:pPr algn="ctr"/>
            <a:endParaRPr lang="en-US" sz="2800" dirty="0" smtClean="0">
              <a:solidFill>
                <a:schemeClr val="bg1"/>
              </a:solidFill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Opportunities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–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Project Planning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248400"/>
            <a:ext cx="4114800" cy="609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>
              <a:buNone/>
            </a:pPr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Place a picture caption here</a:t>
            </a:r>
            <a:endParaRPr lang="en-US" sz="2800" dirty="0">
              <a:solidFill>
                <a:schemeClr val="bg1"/>
              </a:solidFill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  <p:pic>
        <p:nvPicPr>
          <p:cNvPr id="6" name="Picture 5" descr="#11 Greenside bunker 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219200"/>
            <a:ext cx="6705600" cy="4470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Opportunities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–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Project Planning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248400"/>
            <a:ext cx="4114800" cy="609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>
              <a:buNone/>
            </a:pPr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Place a picture caption here</a:t>
            </a:r>
            <a:endParaRPr lang="en-US" sz="2800" dirty="0">
              <a:solidFill>
                <a:schemeClr val="bg1"/>
              </a:solidFill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  <p:pic>
        <p:nvPicPr>
          <p:cNvPr id="6" name="Picture 5" descr="#11 Greenside bunker 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219200"/>
            <a:ext cx="6705600" cy="4470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Opportunities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–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Project Planning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248400"/>
            <a:ext cx="4114800" cy="609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>
              <a:buNone/>
            </a:pPr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Place a picture caption here</a:t>
            </a:r>
            <a:endParaRPr lang="en-US" sz="2800" dirty="0">
              <a:solidFill>
                <a:schemeClr val="bg1"/>
              </a:solidFill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  <p:pic>
        <p:nvPicPr>
          <p:cNvPr id="6" name="Picture 5" descr="#11 Greenside bunker 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219200"/>
            <a:ext cx="6705600" cy="4470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Opportunities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–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Project Planning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248400"/>
            <a:ext cx="4114800" cy="609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>
              <a:buNone/>
            </a:pPr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Place a picture caption here</a:t>
            </a:r>
            <a:endParaRPr lang="en-US" sz="2800" dirty="0">
              <a:solidFill>
                <a:schemeClr val="bg1"/>
              </a:solidFill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  <p:pic>
        <p:nvPicPr>
          <p:cNvPr id="6" name="Picture 5" descr="#11 Greenside bunker 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219200"/>
            <a:ext cx="6705600" cy="4470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Project Planning – Initial Objectives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1148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Describe your “Wish List”</a:t>
            </a:r>
            <a:endParaRPr lang="en-US" sz="2800" dirty="0" smtClean="0">
              <a:solidFill>
                <a:schemeClr val="bg1"/>
              </a:solidFill>
              <a:latin typeface="Haettenschweiler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Describe </a:t>
            </a:r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your “Wish List</a:t>
            </a:r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”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  <p:pic>
        <p:nvPicPr>
          <p:cNvPr id="5" name="Picture 4" descr="btb02-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929" y="1447800"/>
            <a:ext cx="2848542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Project Planning – Initial Objectives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1148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Define Your Ideal Project Parameters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Discuss REAL feasibility of a bunker project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Review Basic Implementation Methods Under Consideration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Review Basic Roles &amp; Responsibilities of Planning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  <p:pic>
        <p:nvPicPr>
          <p:cNvPr id="5" name="Picture 4" descr="btb02-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929" y="1447800"/>
            <a:ext cx="2848542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Project Planning – Basic Components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1148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Describe Architect Selection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Describe In-House Option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Define Basic Cost Elements</a:t>
            </a:r>
            <a:endParaRPr lang="en-US" sz="2800" dirty="0" smtClean="0">
              <a:solidFill>
                <a:schemeClr val="bg1"/>
              </a:solidFill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  <p:pic>
        <p:nvPicPr>
          <p:cNvPr id="5" name="Picture 4" descr="btb02-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929" y="1447800"/>
            <a:ext cx="2848542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Course Bunkers – Current Realities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1148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A quick statement of average conditions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A quick statement of bunker complaints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A quick statement of maintenance efforts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A quick statement of </a:t>
            </a:r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labor &amp; sand </a:t>
            </a:r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replenishment costs</a:t>
            </a:r>
            <a:endParaRPr lang="en-US" sz="2800" dirty="0">
              <a:solidFill>
                <a:schemeClr val="bg1"/>
              </a:solidFill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  <p:pic>
        <p:nvPicPr>
          <p:cNvPr id="5" name="Picture 4" descr="btb02-01.jpg"/>
          <p:cNvPicPr>
            <a:picLocks noChangeAspect="1"/>
          </p:cNvPicPr>
          <p:nvPr/>
        </p:nvPicPr>
        <p:blipFill>
          <a:blip r:embed="rId4"/>
          <a:srcRect t="12208" b="15903"/>
          <a:stretch>
            <a:fillRect/>
          </a:stretch>
        </p:blipFill>
        <p:spPr>
          <a:xfrm>
            <a:off x="4572000" y="1447800"/>
            <a:ext cx="39624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Project Planning – Basic Cost Elements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19200" y="1676400"/>
          <a:ext cx="6553200" cy="3337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52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Project Element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Basic Unit Cost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Architect</a:t>
                      </a:r>
                      <a:r>
                        <a:rPr lang="en-US" baseline="0" dirty="0" smtClean="0">
                          <a:latin typeface="Haettenschweiler" pitchFamily="34" charset="0"/>
                        </a:rPr>
                        <a:t> Fees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$00,000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Builder Mobilization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$00,000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Earth Moving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$0,000/cu. yd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Bunker Prep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$0.00/cu.</a:t>
                      </a:r>
                      <a:r>
                        <a:rPr lang="en-US" baseline="0" dirty="0" smtClean="0">
                          <a:latin typeface="Haettenschweiler" pitchFamily="34" charset="0"/>
                        </a:rPr>
                        <a:t> yd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Drainage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$0.00/lf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Liners 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$0.00/sq. ft.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Bunker Sand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$000.00/cu. Yard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Haettenschweiler" pitchFamily="34" charset="0"/>
                        </a:rPr>
                        <a:t>Sodding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aettenschweiler" pitchFamily="34" charset="0"/>
                        </a:rPr>
                        <a:t>$0.00/sq. ft. </a:t>
                      </a:r>
                      <a:endParaRPr lang="en-US" dirty="0">
                        <a:latin typeface="Haettenschweiler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Project Planning – Next Steps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0104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Define Planning Team Set-Up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Review Basic Planning Communications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Review Planning Timetables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Address Preliminary Project Management Ideas</a:t>
            </a:r>
          </a:p>
          <a:p>
            <a:pPr algn="ctr"/>
            <a:endParaRPr lang="en-US" sz="2800" dirty="0" smtClean="0">
              <a:solidFill>
                <a:schemeClr val="bg1"/>
              </a:solidFill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Project Planning – Next Steps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0104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Discuss Approval for Continued Planning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Discuss </a:t>
            </a:r>
            <a:r>
              <a:rPr lang="en-US" sz="2800" smtClean="0">
                <a:solidFill>
                  <a:schemeClr val="bg1"/>
                </a:solidFill>
                <a:latin typeface="Haettenschweiler" pitchFamily="34" charset="0"/>
              </a:rPr>
              <a:t>Planning Parameters</a:t>
            </a:r>
            <a:endParaRPr lang="en-US" sz="2800" dirty="0" smtClean="0">
              <a:solidFill>
                <a:schemeClr val="bg1"/>
              </a:solidFill>
              <a:latin typeface="Haettenschweiler" pitchFamily="34" charset="0"/>
            </a:endParaRPr>
          </a:p>
          <a:p>
            <a:pPr algn="ctr"/>
            <a:endParaRPr lang="en-US" sz="2800" dirty="0" smtClean="0">
              <a:solidFill>
                <a:schemeClr val="bg1"/>
              </a:solidFill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Course Bunkers – The One Thing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1148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>
              <a:buNone/>
            </a:pPr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Place a brief description here that justifies your idea for pursuing a bunker renovation.</a:t>
            </a:r>
          </a:p>
          <a:p>
            <a:pPr marL="0">
              <a:buNone/>
            </a:pPr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Make a bold statement regarding long-term maintenance cost control, improved bunker conditions, and enhancing the course’s value.</a:t>
            </a:r>
            <a:endParaRPr lang="en-US" sz="2800" dirty="0">
              <a:solidFill>
                <a:schemeClr val="bg1"/>
              </a:solidFill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  <p:pic>
        <p:nvPicPr>
          <p:cNvPr id="5" name="Picture 4" descr="btb02-01.jpg"/>
          <p:cNvPicPr>
            <a:picLocks noChangeAspect="1"/>
          </p:cNvPicPr>
          <p:nvPr/>
        </p:nvPicPr>
        <p:blipFill>
          <a:blip r:embed="rId4"/>
          <a:srcRect t="14529"/>
          <a:stretch>
            <a:fillRect/>
          </a:stretch>
        </p:blipFill>
        <p:spPr>
          <a:xfrm>
            <a:off x="5029200" y="1447800"/>
            <a:ext cx="3329271" cy="4034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Course Bunkers –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Pictoral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 Review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248400"/>
            <a:ext cx="4114800" cy="609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>
              <a:buNone/>
            </a:pPr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Place a picture caption here</a:t>
            </a:r>
            <a:endParaRPr lang="en-US" sz="2800" dirty="0">
              <a:solidFill>
                <a:schemeClr val="bg1"/>
              </a:solidFill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  <p:pic>
        <p:nvPicPr>
          <p:cNvPr id="6" name="Picture 5" descr="#11 Greenside bunker 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143000"/>
            <a:ext cx="67056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Course Bunkers –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Pictoral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 Review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248400"/>
            <a:ext cx="4114800" cy="609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>
              <a:buNone/>
            </a:pPr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Place a picture caption here</a:t>
            </a:r>
            <a:endParaRPr lang="en-US" sz="2800" dirty="0">
              <a:solidFill>
                <a:schemeClr val="bg1"/>
              </a:solidFill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  <p:pic>
        <p:nvPicPr>
          <p:cNvPr id="6" name="Picture 5" descr="#11 Greenside bunker 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143000"/>
            <a:ext cx="67056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Course Bunkers –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Pictoral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 Review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248400"/>
            <a:ext cx="4114800" cy="609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>
              <a:buNone/>
            </a:pPr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Place a picture caption here</a:t>
            </a:r>
            <a:endParaRPr lang="en-US" sz="2800" dirty="0">
              <a:solidFill>
                <a:schemeClr val="bg1"/>
              </a:solidFill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  <p:pic>
        <p:nvPicPr>
          <p:cNvPr id="6" name="Picture 5" descr="#11 Greenside bunker 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143000"/>
            <a:ext cx="67056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Course Bunkers –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Pictoral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 Review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248400"/>
            <a:ext cx="4114800" cy="609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>
              <a:buNone/>
            </a:pPr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Place a picture caption here</a:t>
            </a:r>
            <a:endParaRPr lang="en-US" sz="2800" dirty="0">
              <a:solidFill>
                <a:schemeClr val="bg1"/>
              </a:solidFill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  <p:pic>
        <p:nvPicPr>
          <p:cNvPr id="6" name="Picture 5" descr="#11 Greenside bunker 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143000"/>
            <a:ext cx="67056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Course Bunkers –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Pictoral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 Review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248400"/>
            <a:ext cx="4114800" cy="609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>
              <a:buNone/>
            </a:pPr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Place a picture caption here</a:t>
            </a:r>
            <a:endParaRPr lang="en-US" sz="2800" dirty="0">
              <a:solidFill>
                <a:schemeClr val="bg1"/>
              </a:solidFill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  <p:pic>
        <p:nvPicPr>
          <p:cNvPr id="6" name="Picture 5" descr="#11 Greenside bunker 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143000"/>
            <a:ext cx="67056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 pitchFamily="34" charset="0"/>
              </a:rPr>
              <a:t>Course Bunkers – Current Realities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0104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List Top Maintenance Factors &amp; describe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List Top Maintenance </a:t>
            </a:r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Factors &amp; describe</a:t>
            </a:r>
            <a:endParaRPr lang="en-US" sz="2800" dirty="0" smtClean="0">
              <a:solidFill>
                <a:schemeClr val="bg1"/>
              </a:solidFill>
              <a:latin typeface="Haettenschweiler" pitchFamily="34" charset="0"/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List Top Maintenance </a:t>
            </a:r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Factors &amp; describe</a:t>
            </a:r>
            <a:endParaRPr lang="en-US" sz="2800" dirty="0" smtClean="0">
              <a:solidFill>
                <a:schemeClr val="bg1"/>
              </a:solidFill>
              <a:latin typeface="Haettenschweiler" pitchFamily="34" charset="0"/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List Top Maintenance </a:t>
            </a:r>
            <a:r>
              <a:rPr lang="en-US" sz="2800" dirty="0" smtClean="0">
                <a:solidFill>
                  <a:schemeClr val="bg1"/>
                </a:solidFill>
                <a:latin typeface="Haettenschweiler" pitchFamily="34" charset="0"/>
              </a:rPr>
              <a:t>Factors &amp; describe</a:t>
            </a:r>
            <a:endParaRPr lang="en-US" sz="2800" dirty="0" smtClean="0">
              <a:solidFill>
                <a:schemeClr val="bg1"/>
              </a:solidFill>
              <a:latin typeface="Haettenschweiler" pitchFamily="34" charset="0"/>
            </a:endParaRPr>
          </a:p>
        </p:txBody>
      </p:sp>
      <p:pic>
        <p:nvPicPr>
          <p:cNvPr id="4" name="Picture 3" descr="sample-logo-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6019800"/>
            <a:ext cx="742950" cy="7290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431</Words>
  <Application>Microsoft Office PowerPoint</Application>
  <PresentationFormat>On-screen Show (4:3)</PresentationFormat>
  <Paragraphs>86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(Course Name) Bunker Renovation</vt:lpstr>
      <vt:lpstr>Course Bunkers – Current Realities</vt:lpstr>
      <vt:lpstr>Course Bunkers – The One Thing</vt:lpstr>
      <vt:lpstr>Course Bunkers – Pictoral Review</vt:lpstr>
      <vt:lpstr>Course Bunkers – Pictoral Review</vt:lpstr>
      <vt:lpstr>Course Bunkers – Pictoral Review</vt:lpstr>
      <vt:lpstr>Course Bunkers – Pictoral Review</vt:lpstr>
      <vt:lpstr>Course Bunkers – Pictoral Review</vt:lpstr>
      <vt:lpstr>Course Bunkers – Current Realities</vt:lpstr>
      <vt:lpstr>Course Bunkers – Complaints</vt:lpstr>
      <vt:lpstr>Course Bunkers – Maintenance Challenges</vt:lpstr>
      <vt:lpstr>Course Bunkers – Maintenance Costs</vt:lpstr>
      <vt:lpstr>Opportunities – Project Planning</vt:lpstr>
      <vt:lpstr>Opportunities – Project Planning</vt:lpstr>
      <vt:lpstr>Opportunities – Project Planning</vt:lpstr>
      <vt:lpstr>Opportunities – Project Planning</vt:lpstr>
      <vt:lpstr>Project Planning – Initial Objectives</vt:lpstr>
      <vt:lpstr>Project Planning – Initial Objectives</vt:lpstr>
      <vt:lpstr>Project Planning – Basic Components</vt:lpstr>
      <vt:lpstr>Project Planning – Basic Cost Elements</vt:lpstr>
      <vt:lpstr>Project Planning – Next Steps</vt:lpstr>
      <vt:lpstr>Project Planning – Next Steps</vt:lpstr>
    </vt:vector>
  </TitlesOfParts>
  <Company>Process Marketing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(Course Name) Bun</dc:title>
  <dc:creator>Brian Flynn</dc:creator>
  <cp:lastModifiedBy>Brian Flynn</cp:lastModifiedBy>
  <cp:revision>74</cp:revision>
  <dcterms:created xsi:type="dcterms:W3CDTF">2009-05-07T12:40:37Z</dcterms:created>
  <dcterms:modified xsi:type="dcterms:W3CDTF">2009-05-08T11:17:26Z</dcterms:modified>
</cp:coreProperties>
</file>